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84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69" r:id="rId8"/>
    <p:sldId id="270" r:id="rId9"/>
    <p:sldId id="271" r:id="rId10"/>
    <p:sldId id="268" r:id="rId11"/>
    <p:sldId id="263" r:id="rId12"/>
    <p:sldId id="265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28/06/15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28/06/15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84C28B9-5DB1-8A45-8160-D36E0B6927F5}" type="datetimeFigureOut">
              <a:rPr lang="en-US" smtClean="0"/>
              <a:t>28/06/15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95FC607-2A50-034B-BADD-F99C6EFA6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hay.org/" TargetMode="External"/><Relationship Id="rId3" Type="http://schemas.openxmlformats.org/officeDocument/2006/relationships/hyperlink" Target="http://www.ahay.org/rsflog/" TargetMode="External"/><Relationship Id="rId4" Type="http://schemas.openxmlformats.org/officeDocument/2006/relationships/hyperlink" Target="https://sourceforge.net/p/rsf/code/HEAD/tree/trunk/" TargetMode="External"/><Relationship Id="rId5" Type="http://schemas.openxmlformats.org/officeDocument/2006/relationships/hyperlink" Target="https://lists.sourceforge.net/lists/listinfo/rsf-user" TargetMode="External"/><Relationship Id="rId6" Type="http://schemas.openxmlformats.org/officeDocument/2006/relationships/hyperlink" Target="https://lists.sourceforge.net/lists/listinfo/rsf-devel" TargetMode="External"/><Relationship Id="rId7" Type="http://schemas.openxmlformats.org/officeDocument/2006/relationships/hyperlink" Target="https://sourceforge.net/p/rsf/bugs/" TargetMode="External"/><Relationship Id="rId8" Type="http://schemas.openxmlformats.org/officeDocument/2006/relationships/hyperlink" Target="https://sourceforge.net/p/rsf/feature-requests/" TargetMode="External"/><Relationship Id="rId9" Type="http://schemas.openxmlformats.org/officeDocument/2006/relationships/hyperlink" Target="http://www.linkedin.com/e/vgh/1847746" TargetMode="External"/><Relationship Id="rId10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licenses/gpl-faq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nu.org/philosophy/pragmatic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nnect.icrossing.co.uk/2013-mobile-market-share-infographic_10062" TargetMode="Externa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top500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hay.org/wiki/Adding_new_programs_to_Madagasca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vnbook.red-bean.com/en/1.0/re01.html" TargetMode="External"/><Relationship Id="rId4" Type="http://schemas.openxmlformats.org/officeDocument/2006/relationships/hyperlink" Target="http://svnbook.red-bean.com/en/1.1/re06.html" TargetMode="External"/><Relationship Id="rId5" Type="http://schemas.openxmlformats.org/officeDocument/2006/relationships/hyperlink" Target="http://www.ahay.org/wiki/Contributing_new_programs_to_Madagasca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urceforge.net/account/regist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ContributING</a:t>
            </a:r>
            <a:r>
              <a:rPr lang="en-US" b="1" dirty="0" smtClean="0"/>
              <a:t> to </a:t>
            </a:r>
            <a:r>
              <a:rPr lang="en-US" b="1" dirty="0" err="1" smtClean="0"/>
              <a:t>madagascar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Jeff Shragge and Sergey </a:t>
            </a:r>
            <a:r>
              <a:rPr lang="en-US" b="1" dirty="0" smtClean="0"/>
              <a:t>Fomel</a:t>
            </a:r>
          </a:p>
          <a:p>
            <a:endParaRPr lang="en-US" b="1" dirty="0"/>
          </a:p>
          <a:p>
            <a:r>
              <a:rPr lang="en-US" b="1" dirty="0" smtClean="0"/>
              <a:t>July 3, 2015</a:t>
            </a:r>
            <a:endParaRPr lang="en-US" b="1" dirty="0" smtClean="0"/>
          </a:p>
          <a:p>
            <a:r>
              <a:rPr lang="en-US" b="1" dirty="0" smtClean="0"/>
              <a:t>UWA Workshop </a:t>
            </a:r>
            <a:endParaRPr lang="en-US" b="1" dirty="0"/>
          </a:p>
        </p:txBody>
      </p:sp>
      <p:pic>
        <p:nvPicPr>
          <p:cNvPr id="4" name="Picture 5" descr="Madagas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63" y="3505200"/>
            <a:ext cx="2224994" cy="164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Communication Tools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960"/>
            <a:ext cx="8420913" cy="508191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 smtClean="0"/>
              <a:t>Wiki page </a:t>
            </a:r>
            <a:r>
              <a:rPr lang="en-US" sz="2600" b="1" dirty="0" smtClean="0">
                <a:hlinkClick r:id="rId2"/>
              </a:rPr>
              <a:t>http://www.ahay.org/</a:t>
            </a:r>
            <a:endParaRPr lang="en-US" sz="2600" b="1" dirty="0" smtClean="0"/>
          </a:p>
          <a:p>
            <a:r>
              <a:rPr lang="en-US" sz="2800" b="1" dirty="0" smtClean="0"/>
              <a:t>Blog </a:t>
            </a:r>
            <a:r>
              <a:rPr lang="en-US" sz="2600" b="1" dirty="0" smtClean="0">
                <a:hlinkClick r:id="rId3"/>
              </a:rPr>
              <a:t>http://www.ahay.org/rsflog/</a:t>
            </a:r>
            <a:endParaRPr lang="en-US" sz="2600" b="1" dirty="0" smtClean="0"/>
          </a:p>
          <a:p>
            <a:r>
              <a:rPr lang="en-US" sz="3200" b="1" dirty="0" smtClean="0"/>
              <a:t>Subversion repository </a:t>
            </a:r>
            <a:r>
              <a:rPr lang="en-US" sz="3200" b="1" dirty="0" smtClean="0"/>
              <a:t>(89 developers</a:t>
            </a:r>
            <a:r>
              <a:rPr lang="en-US" sz="3200" b="1" dirty="0" smtClean="0"/>
              <a:t>)</a:t>
            </a:r>
          </a:p>
          <a:p>
            <a:pPr lvl="1"/>
            <a:r>
              <a:rPr lang="en-US" sz="2400" b="1" dirty="0" smtClean="0">
                <a:hlinkClick r:id="rId4"/>
              </a:rPr>
              <a:t>https://sourceforge.net/p/rsf/code/HEAD/tree/trunk/</a:t>
            </a:r>
            <a:endParaRPr lang="en-US" sz="2400" b="1" dirty="0" smtClean="0"/>
          </a:p>
          <a:p>
            <a:r>
              <a:rPr lang="en-US" sz="3200" b="1" dirty="0" smtClean="0"/>
              <a:t>Mailing lists </a:t>
            </a:r>
            <a:r>
              <a:rPr lang="en-US" sz="3200" b="1" dirty="0" smtClean="0"/>
              <a:t>(378 subscribers</a:t>
            </a:r>
            <a:r>
              <a:rPr lang="en-US" sz="3200" b="1" dirty="0" smtClean="0"/>
              <a:t>)</a:t>
            </a:r>
          </a:p>
          <a:p>
            <a:pPr lvl="1"/>
            <a:r>
              <a:rPr lang="en-US" sz="2400" b="1" dirty="0" smtClean="0">
                <a:hlinkClick r:id="rId5"/>
              </a:rPr>
              <a:t>https://lists.sourceforge.net/lists/listinfo/rsf-user</a:t>
            </a:r>
            <a:endParaRPr lang="en-US" sz="2400" b="1" dirty="0" smtClean="0"/>
          </a:p>
          <a:p>
            <a:pPr lvl="1"/>
            <a:r>
              <a:rPr lang="en-US" sz="2400" b="1" dirty="0" smtClean="0">
                <a:hlinkClick r:id="rId6"/>
              </a:rPr>
              <a:t>https://lists.sourceforge.net/lists/listinfo/rsf-devel</a:t>
            </a:r>
            <a:endParaRPr lang="en-US" sz="2400" b="1" dirty="0" smtClean="0"/>
          </a:p>
          <a:p>
            <a:r>
              <a:rPr lang="en-US" sz="3200" b="1" dirty="0" err="1" smtClean="0"/>
              <a:t>SourceForge</a:t>
            </a:r>
            <a:r>
              <a:rPr lang="en-US" sz="3200" b="1" dirty="0" smtClean="0"/>
              <a:t> trackers</a:t>
            </a:r>
          </a:p>
          <a:p>
            <a:pPr lvl="1"/>
            <a:r>
              <a:rPr lang="en-US" sz="2600" b="1" dirty="0" smtClean="0">
                <a:hlinkClick r:id="rId7"/>
              </a:rPr>
              <a:t>https://sourceforge.net/p/rsf/bugs/</a:t>
            </a:r>
            <a:endParaRPr lang="en-US" sz="2600" b="1" dirty="0" smtClean="0"/>
          </a:p>
          <a:p>
            <a:pPr lvl="1"/>
            <a:r>
              <a:rPr lang="en-US" sz="2600" b="1" dirty="0" smtClean="0">
                <a:hlinkClick r:id="rId8"/>
              </a:rPr>
              <a:t>https://sourceforge.net/p/rsf/feature-requests/</a:t>
            </a:r>
            <a:endParaRPr lang="en-US" sz="2600" b="1" dirty="0" smtClean="0"/>
          </a:p>
          <a:p>
            <a:r>
              <a:rPr lang="en-US" sz="3200" b="1" dirty="0" smtClean="0"/>
              <a:t>LinkedIn group </a:t>
            </a:r>
            <a:r>
              <a:rPr lang="en-US" sz="3200" b="1" dirty="0" smtClean="0"/>
              <a:t>(453 members</a:t>
            </a:r>
            <a:r>
              <a:rPr lang="en-US" sz="3200" b="1" dirty="0" smtClean="0"/>
              <a:t>)</a:t>
            </a:r>
          </a:p>
          <a:p>
            <a:pPr lvl="1"/>
            <a:r>
              <a:rPr lang="en-US" sz="2800" b="1" dirty="0" smtClean="0">
                <a:hlinkClick r:id="rId9"/>
              </a:rPr>
              <a:t>http://www.linkedin.com/e/vgh/1847746</a:t>
            </a:r>
            <a:endParaRPr lang="en-US" sz="28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713" y="4209762"/>
            <a:ext cx="24384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4161" y="2334240"/>
            <a:ext cx="883952" cy="765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4161" y="5527483"/>
            <a:ext cx="746958" cy="746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785" y="672260"/>
            <a:ext cx="1546366" cy="1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2016 </a:t>
            </a:r>
            <a:r>
              <a:rPr lang="en-US" b="1" dirty="0" smtClean="0">
                <a:solidFill>
                  <a:schemeClr val="accent5"/>
                </a:solidFill>
              </a:rPr>
              <a:t>Madagascar School?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9091"/>
            <a:ext cx="8229600" cy="4876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Poland</a:t>
            </a:r>
          </a:p>
          <a:p>
            <a:r>
              <a:rPr lang="en-US" sz="3200" b="1" dirty="0" smtClean="0"/>
              <a:t>Austria</a:t>
            </a:r>
            <a:endParaRPr lang="en-US" sz="3200" b="1" dirty="0" smtClean="0"/>
          </a:p>
          <a:p>
            <a:r>
              <a:rPr lang="en-US" sz="3200" b="1" dirty="0" smtClean="0"/>
              <a:t>South Korea</a:t>
            </a:r>
          </a:p>
          <a:p>
            <a:r>
              <a:rPr lang="en-US" sz="3200" b="1" dirty="0" smtClean="0"/>
              <a:t>Brazil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99" y="1802650"/>
            <a:ext cx="4140370" cy="41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5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5"/>
                </a:solidFill>
              </a:rPr>
              <a:t>2015/16 </a:t>
            </a:r>
            <a:r>
              <a:rPr lang="en-US" b="1" dirty="0" smtClean="0">
                <a:solidFill>
                  <a:schemeClr val="accent5"/>
                </a:solidFill>
              </a:rPr>
              <a:t>Working Workshop?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4635" y="2061155"/>
            <a:ext cx="4752165" cy="45259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Field </a:t>
            </a:r>
            <a:r>
              <a:rPr lang="en-US" sz="2800" b="1" dirty="0" smtClean="0">
                <a:solidFill>
                  <a:schemeClr val="tx2"/>
                </a:solidFill>
              </a:rPr>
              <a:t>Data Processing</a:t>
            </a:r>
          </a:p>
          <a:p>
            <a:r>
              <a:rPr lang="en-US" sz="2800" b="1" dirty="0" smtClean="0"/>
              <a:t>Seismic Interpretation</a:t>
            </a:r>
          </a:p>
          <a:p>
            <a:r>
              <a:rPr lang="en-US" sz="2800" b="1" dirty="0" smtClean="0"/>
              <a:t>Documentation</a:t>
            </a:r>
          </a:p>
          <a:p>
            <a:r>
              <a:rPr lang="en-US" sz="2800" b="1" dirty="0" smtClean="0"/>
              <a:t>C++/Java/Python/Fortran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1" y="2561237"/>
            <a:ext cx="2931787" cy="19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0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Recognize Madagascar project as a community effort</a:t>
            </a:r>
          </a:p>
          <a:p>
            <a:r>
              <a:rPr lang="en-US" b="1" dirty="0" smtClean="0"/>
              <a:t>Understand freedoms provided by open source </a:t>
            </a:r>
          </a:p>
          <a:p>
            <a:r>
              <a:rPr lang="en-US" b="1" dirty="0" smtClean="0"/>
              <a:t>Use online communication tools to participate in the development and to connect with other users</a:t>
            </a:r>
          </a:p>
          <a:p>
            <a:r>
              <a:rPr lang="en-US" b="1" dirty="0" smtClean="0"/>
              <a:t>Attend schools and working workshops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5" descr="Madagas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4092"/>
            <a:ext cx="3530373" cy="26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821" y="4084092"/>
            <a:ext cx="3589363" cy="2392908"/>
          </a:xfrm>
          <a:prstGeom prst="rect">
            <a:avLst/>
          </a:prstGeom>
          <a:noFill/>
          <a:ln w="9525">
            <a:solidFill>
              <a:srgbClr val="29293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96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33492"/>
            <a:ext cx="10556129" cy="689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40" y="718013"/>
            <a:ext cx="3165577" cy="4893646"/>
          </a:xfrm>
          <a:prstGeom prst="rect">
            <a:avLst/>
          </a:prstGeom>
          <a:noFill/>
          <a:ln w="19050">
            <a:solidFill>
              <a:srgbClr val="29293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80133" y="718012"/>
            <a:ext cx="5266495" cy="489364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ja-JP" alt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“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Run a program as you wish,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for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any purpose you wish, not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limited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to any narrowly defined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application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.</a:t>
            </a:r>
            <a:r>
              <a:rPr lang="ja-JP" altLang="en-US" sz="2400" dirty="0">
                <a:solidFill>
                  <a:schemeClr val="bg1"/>
                </a:solidFill>
                <a:latin typeface="+mn-lt"/>
                <a:cs typeface="Verdana"/>
              </a:rPr>
              <a:t>”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</a:p>
          <a:p>
            <a:endParaRPr lang="en-US" sz="2400" dirty="0">
              <a:solidFill>
                <a:schemeClr val="bg1"/>
              </a:solidFill>
              <a:latin typeface="+mn-lt"/>
              <a:cs typeface="Verdana"/>
            </a:endParaRPr>
          </a:p>
          <a:p>
            <a:r>
              <a:rPr lang="en-US" altLang="ja-JP" sz="2400" dirty="0" smtClean="0">
                <a:solidFill>
                  <a:schemeClr val="bg1"/>
                </a:solidFill>
                <a:latin typeface="+mn-lt"/>
                <a:cs typeface="Verdana"/>
              </a:rPr>
              <a:t>   </a:t>
            </a:r>
            <a:r>
              <a:rPr lang="ja-JP" alt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“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Help yourself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by improving the program (which requires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   access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to source code).</a:t>
            </a:r>
            <a:r>
              <a:rPr lang="ja-JP" altLang="en-US" sz="2400" dirty="0">
                <a:solidFill>
                  <a:schemeClr val="bg1"/>
                </a:solidFill>
                <a:latin typeface="+mn-lt"/>
                <a:cs typeface="Verdana"/>
              </a:rPr>
              <a:t>”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endParaRPr lang="en-US" sz="2400" dirty="0" smtClean="0">
              <a:solidFill>
                <a:schemeClr val="bg1"/>
              </a:solidFill>
              <a:latin typeface="+mn-lt"/>
              <a:cs typeface="Verdana"/>
            </a:endParaRPr>
          </a:p>
          <a:p>
            <a:endParaRPr lang="en-US" sz="2400" dirty="0">
              <a:solidFill>
                <a:schemeClr val="bg1"/>
              </a:solidFill>
              <a:latin typeface="+mn-lt"/>
              <a:cs typeface="Verdana"/>
            </a:endParaRPr>
          </a:p>
          <a:p>
            <a:r>
              <a:rPr lang="en-US" altLang="ja-JP" sz="2400" dirty="0" smtClean="0">
                <a:solidFill>
                  <a:schemeClr val="bg1"/>
                </a:solidFill>
                <a:latin typeface="+mn-lt"/>
                <a:cs typeface="Verdana"/>
              </a:rPr>
              <a:t>   </a:t>
            </a:r>
            <a:r>
              <a:rPr lang="ja-JP" alt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“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Help your neighbor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by sharing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a copy of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the program with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them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.”</a:t>
            </a:r>
          </a:p>
          <a:p>
            <a:endParaRPr lang="en-US" altLang="ja-JP" sz="2400" dirty="0">
              <a:solidFill>
                <a:schemeClr val="bg1"/>
              </a:solidFill>
              <a:latin typeface="+mn-lt"/>
              <a:cs typeface="Verdana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“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Help community by sharing </a:t>
            </a:r>
            <a:endParaRPr lang="en-US" sz="2400" dirty="0" smtClean="0">
              <a:solidFill>
                <a:schemeClr val="bg1"/>
              </a:solidFill>
              <a:latin typeface="+mn-lt"/>
              <a:cs typeface="Verdana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Verdana"/>
              </a:rPr>
              <a:t>improved copy at large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.</a:t>
            </a:r>
            <a:r>
              <a:rPr lang="ja-JP" altLang="en-US" sz="2400" dirty="0" smtClean="0">
                <a:solidFill>
                  <a:schemeClr val="bg1"/>
                </a:solidFill>
                <a:latin typeface="+mn-lt"/>
                <a:cs typeface="Verdana"/>
              </a:rPr>
              <a:t>“</a:t>
            </a:r>
            <a:endParaRPr lang="en-US" sz="2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8409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3124200" cy="48201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3886200" y="762000"/>
            <a:ext cx="4876800" cy="483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ja-JP" altLang="en-US" sz="2800" dirty="0">
                <a:solidFill>
                  <a:schemeClr val="accent4"/>
                </a:solidFill>
                <a:latin typeface="Verdana"/>
                <a:cs typeface="Verdana"/>
              </a:rPr>
              <a:t>“</a:t>
            </a:r>
            <a:r>
              <a:rPr lang="en-US" sz="2800" dirty="0">
                <a:solidFill>
                  <a:schemeClr val="accent4"/>
                </a:solidFill>
                <a:latin typeface="Verdana"/>
                <a:cs typeface="Verdana"/>
              </a:rPr>
              <a:t>Given a large enough beta-tester and co-developer base, almost every problem will be characterized quickly and the fix obvious to someone.</a:t>
            </a:r>
            <a:r>
              <a:rPr lang="ja-JP" altLang="en-US" sz="2800" dirty="0">
                <a:solidFill>
                  <a:schemeClr val="accent4"/>
                </a:solidFill>
                <a:latin typeface="Verdana"/>
                <a:cs typeface="Verdana"/>
              </a:rPr>
              <a:t>”</a:t>
            </a:r>
            <a:endParaRPr lang="en-US" sz="2800" dirty="0">
              <a:solidFill>
                <a:schemeClr val="accent4"/>
              </a:solidFill>
              <a:latin typeface="Verdana"/>
              <a:cs typeface="Verdana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lvl="1"/>
            <a:r>
              <a:rPr lang="en-US" sz="2800" dirty="0">
                <a:latin typeface="Verdana"/>
                <a:cs typeface="Verdana"/>
              </a:rPr>
              <a:t>"Given </a:t>
            </a:r>
            <a:r>
              <a:rPr lang="en-US" sz="2800" dirty="0" smtClean="0">
                <a:latin typeface="Verdana"/>
                <a:cs typeface="Verdana"/>
              </a:rPr>
              <a:t>enough eyeballs</a:t>
            </a:r>
            <a:r>
              <a:rPr lang="en-US" sz="2800" dirty="0">
                <a:latin typeface="Verdana"/>
                <a:cs typeface="Verdana"/>
              </a:rPr>
              <a:t>, all bugs are shallow."  </a:t>
            </a:r>
          </a:p>
        </p:txBody>
      </p:sp>
    </p:spTree>
    <p:extLst>
      <p:ext uri="{BB962C8B-B14F-4D97-AF65-F5344CB8AC3E}">
        <p14:creationId xmlns:p14="http://schemas.microsoft.com/office/powerpoint/2010/main" val="333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Free Software Examples</a:t>
            </a:r>
            <a:endParaRPr 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620000" cy="495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Linux kernel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GPL, 1991, Unix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GIMP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GPL, 1996, Photoshop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R project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GPL, 1993, S</a:t>
            </a:r>
          </a:p>
          <a:p>
            <a:pPr>
              <a:lnSpc>
                <a:spcPct val="90000"/>
              </a:lnSpc>
            </a:pPr>
            <a:r>
              <a:rPr lang="en-US" sz="2800" b="1" dirty="0"/>
              <a:t>Sage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GPL, 2005, MATLAB/</a:t>
            </a:r>
            <a:r>
              <a:rPr lang="en-US" sz="2800" dirty="0" err="1"/>
              <a:t>Mathematica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b="1" dirty="0"/>
              <a:t>Madagascar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GPL, </a:t>
            </a:r>
            <a:r>
              <a:rPr lang="en-US" sz="2800" dirty="0" smtClean="0"/>
              <a:t>2006, </a:t>
            </a:r>
            <a:r>
              <a:rPr lang="en-US" sz="2800" dirty="0" err="1" smtClean="0"/>
              <a:t>SEPlib</a:t>
            </a:r>
            <a:endParaRPr lang="en-US" sz="2800" dirty="0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4" y="4709053"/>
            <a:ext cx="1993106" cy="52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992" name="Picture 8" descr="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70184"/>
            <a:ext cx="1295400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6" name="Picture 12" descr="GI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94" y="26670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0" name="Picture 16" descr="Linu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40" y="1600200"/>
            <a:ext cx="101092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1" name="Picture 17" descr="Madagasc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41" y="5237836"/>
            <a:ext cx="1447800" cy="10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2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GPL License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“Using </a:t>
            </a:r>
            <a:r>
              <a:rPr lang="en-US" sz="3200" dirty="0"/>
              <a:t>the GNU GPL will require that all the </a:t>
            </a:r>
            <a:r>
              <a:rPr lang="en-US" sz="3200" dirty="0">
                <a:hlinkClick r:id="rId2"/>
              </a:rPr>
              <a:t>released improved versions be free software</a:t>
            </a:r>
            <a:r>
              <a:rPr lang="en-US" sz="3200" dirty="0"/>
              <a:t>. This means you can avoid the risk of having to compete with a proprietary modified version of your own </a:t>
            </a:r>
            <a:r>
              <a:rPr lang="en-US" sz="3200" dirty="0" err="1"/>
              <a:t>work</a:t>
            </a:r>
            <a:r>
              <a:rPr lang="en-US" sz="3200" dirty="0" err="1" smtClean="0"/>
              <a:t>.”</a:t>
            </a:r>
            <a:r>
              <a:rPr lang="en-US" sz="3200" dirty="0" err="1" smtClean="0">
                <a:hlinkClick r:id="rId3"/>
              </a:rPr>
              <a:t>http</a:t>
            </a:r>
            <a:r>
              <a:rPr lang="en-US" sz="3200" dirty="0" smtClean="0">
                <a:hlinkClick r:id="rId3"/>
              </a:rPr>
              <a:t>://www.gnu.org/licenses/gpl-faq.html</a:t>
            </a:r>
            <a:endParaRPr lang="en-US" sz="32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46" y="4952186"/>
            <a:ext cx="1559757" cy="15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5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021" y="6276513"/>
            <a:ext cx="790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http://connect.icrossing.co.uk/2013-mobile-market-share-infographic_10062</a:t>
            </a:r>
            <a:endParaRPr lang="en-US" dirty="0"/>
          </a:p>
        </p:txBody>
      </p:sp>
      <p:pic>
        <p:nvPicPr>
          <p:cNvPr id="2" name="Picture 1" descr="Smartphon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76"/>
            <a:ext cx="9144000" cy="6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15 at 2.39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479"/>
            <a:ext cx="9144000" cy="5184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874226" y="4089590"/>
            <a:ext cx="4068041" cy="2203521"/>
          </a:xfrm>
          <a:prstGeom prst="rect">
            <a:avLst/>
          </a:prstGeom>
          <a:ln>
            <a:solidFill>
              <a:srgbClr val="292934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868275" y="5947355"/>
            <a:ext cx="30059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hlinkClick r:id="rId4"/>
              </a:rPr>
              <a:t>http://www.top500.org/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5260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7439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 smtClean="0">
                <a:solidFill>
                  <a:srgbClr val="292934"/>
                </a:solidFill>
                <a:latin typeface="Verdana"/>
                <a:cs typeface="Verdana"/>
              </a:rPr>
              <a:t>“</a:t>
            </a:r>
            <a:r>
              <a:rPr lang="en-US" sz="2800" dirty="0">
                <a:latin typeface="Verdana"/>
                <a:cs typeface="Verdana"/>
              </a:rPr>
              <a:t>Help yourself by improving the </a:t>
            </a:r>
            <a:r>
              <a:rPr lang="en-US" sz="2800" dirty="0" smtClean="0">
                <a:latin typeface="Verdana"/>
                <a:cs typeface="Verdana"/>
              </a:rPr>
              <a:t>program…</a:t>
            </a:r>
            <a:r>
              <a:rPr lang="ja-JP" altLang="en-US" sz="2800" dirty="0" smtClean="0">
                <a:latin typeface="Verdana"/>
                <a:cs typeface="Verdana"/>
              </a:rPr>
              <a:t>”</a:t>
            </a:r>
            <a:r>
              <a:rPr lang="en-US" sz="2800" dirty="0" smtClean="0">
                <a:latin typeface="Verdana"/>
                <a:cs typeface="Verdana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Verdana"/>
              <a:cs typeface="Verdana"/>
            </a:endParaRPr>
          </a:p>
          <a:p>
            <a:pPr marL="609600" indent="-609600"/>
            <a:r>
              <a:rPr lang="en-US" sz="2800" dirty="0" smtClean="0">
                <a:latin typeface="Verdana"/>
                <a:cs typeface="Verdana"/>
              </a:rPr>
              <a:t>Create </a:t>
            </a:r>
            <a:r>
              <a:rPr lang="en-US" sz="2800" dirty="0">
                <a:latin typeface="Verdana"/>
                <a:cs typeface="Verdana"/>
              </a:rPr>
              <a:t>a directory for yourself or your group under </a:t>
            </a:r>
            <a:r>
              <a:rPr lang="en-US" sz="2800" b="1" dirty="0" smtClean="0">
                <a:latin typeface="Verdana"/>
                <a:cs typeface="Verdana"/>
              </a:rPr>
              <a:t>$RSFSRC</a:t>
            </a:r>
            <a:r>
              <a:rPr lang="en-US" sz="2800" b="1" dirty="0">
                <a:latin typeface="Verdana"/>
                <a:cs typeface="Verdana"/>
              </a:rPr>
              <a:t>/user</a:t>
            </a:r>
            <a:r>
              <a:rPr lang="en-US" sz="2800" dirty="0">
                <a:latin typeface="Verdana"/>
                <a:cs typeface="Verdana"/>
              </a:rPr>
              <a:t>. Put your programs there.</a:t>
            </a:r>
          </a:p>
          <a:p>
            <a:pPr marL="609600" indent="-609600"/>
            <a:r>
              <a:rPr lang="en-US" sz="2800" dirty="0" smtClean="0">
                <a:latin typeface="Verdana"/>
                <a:cs typeface="Verdana"/>
              </a:rPr>
              <a:t>Create</a:t>
            </a:r>
            <a:r>
              <a:rPr lang="en-US" sz="2800" dirty="0">
                <a:latin typeface="Verdana"/>
                <a:cs typeface="Verdana"/>
              </a:rPr>
              <a:t> </a:t>
            </a:r>
            <a:r>
              <a:rPr lang="en-US" sz="2800" b="1" dirty="0" err="1">
                <a:latin typeface="Verdana"/>
                <a:cs typeface="Verdana"/>
              </a:rPr>
              <a:t>SConstruct</a:t>
            </a:r>
            <a:r>
              <a:rPr lang="en-US" sz="2800" dirty="0">
                <a:latin typeface="Verdana"/>
                <a:cs typeface="Verdana"/>
              </a:rPr>
              <a:t> file in your directory by following examples from other </a:t>
            </a:r>
            <a:r>
              <a:rPr lang="en-US" sz="2800" b="1" dirty="0">
                <a:latin typeface="Verdana"/>
                <a:cs typeface="Verdana"/>
              </a:rPr>
              <a:t>user</a:t>
            </a:r>
            <a:r>
              <a:rPr lang="en-US" sz="2800" dirty="0">
                <a:latin typeface="Verdana"/>
                <a:cs typeface="Verdana"/>
              </a:rPr>
              <a:t> directories.</a:t>
            </a:r>
          </a:p>
          <a:p>
            <a:pPr marL="609600" indent="-609600"/>
            <a:r>
              <a:rPr lang="en-US" sz="2800" dirty="0" smtClean="0">
                <a:latin typeface="Verdana"/>
                <a:cs typeface="Verdana"/>
                <a:hlinkClick r:id="rId2"/>
              </a:rPr>
              <a:t>http://www.ahay.org/wiki/Adding_new_programs_to_Madagascar</a:t>
            </a:r>
            <a:r>
              <a:rPr lang="en-US" sz="2800" dirty="0" smtClean="0">
                <a:latin typeface="Verdana"/>
                <a:cs typeface="Verdana"/>
              </a:rPr>
              <a:t> </a:t>
            </a:r>
          </a:p>
          <a:p>
            <a:endParaRPr lang="en-US" dirty="0" smtClean="0"/>
          </a:p>
          <a:p>
            <a:pPr marL="609600" indent="-609600"/>
            <a:endParaRPr lang="en-US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How </a:t>
            </a:r>
            <a:r>
              <a:rPr lang="en-US" sz="3800" b="1" dirty="0">
                <a:solidFill>
                  <a:schemeClr val="accent5"/>
                </a:solidFill>
              </a:rPr>
              <a:t>to </a:t>
            </a:r>
            <a:r>
              <a:rPr lang="en-US" sz="3800" b="1" dirty="0" smtClean="0">
                <a:solidFill>
                  <a:schemeClr val="accent5"/>
                </a:solidFill>
              </a:rPr>
              <a:t>Add Your Own Programs</a:t>
            </a:r>
            <a:endParaRPr lang="en-US" sz="3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How </a:t>
            </a:r>
            <a:r>
              <a:rPr lang="en-US" sz="3800" b="1" dirty="0">
                <a:solidFill>
                  <a:schemeClr val="accent5"/>
                </a:solidFill>
              </a:rPr>
              <a:t>to </a:t>
            </a:r>
            <a:r>
              <a:rPr lang="en-US" sz="3800" b="1" dirty="0" smtClean="0">
                <a:solidFill>
                  <a:schemeClr val="accent5"/>
                </a:solidFill>
              </a:rPr>
              <a:t>Contribute Your Programs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301417"/>
            <a:ext cx="8469697" cy="529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cs typeface="Verdana"/>
              </a:rPr>
              <a:t>“Help </a:t>
            </a:r>
            <a:r>
              <a:rPr lang="en-US" sz="2800" dirty="0">
                <a:cs typeface="Verdana"/>
              </a:rPr>
              <a:t>community by sharing </a:t>
            </a:r>
            <a:r>
              <a:rPr lang="en-US" sz="2800" dirty="0" smtClean="0">
                <a:cs typeface="Verdana"/>
              </a:rPr>
              <a:t>the </a:t>
            </a:r>
            <a:r>
              <a:rPr lang="en-US" sz="2800" dirty="0">
                <a:cs typeface="Verdana"/>
              </a:rPr>
              <a:t>improved </a:t>
            </a:r>
            <a:r>
              <a:rPr lang="en-US" sz="2800" dirty="0" smtClean="0">
                <a:cs typeface="Verdana"/>
              </a:rPr>
              <a:t>copy…”</a:t>
            </a:r>
          </a:p>
          <a:p>
            <a:pPr marL="0" indent="0">
              <a:buNone/>
            </a:pPr>
            <a:r>
              <a:rPr lang="en-US" sz="2800" dirty="0" smtClean="0">
                <a:cs typeface="Verdana"/>
              </a:rPr>
              <a:t> </a:t>
            </a:r>
          </a:p>
          <a:p>
            <a:r>
              <a:rPr lang="en-US" sz="2800" dirty="0" smtClean="0">
                <a:latin typeface="Verdana" charset="0"/>
                <a:hlinkClick r:id="rId2"/>
              </a:rPr>
              <a:t>Register </a:t>
            </a:r>
            <a:r>
              <a:rPr lang="en-US" sz="2800" dirty="0">
                <a:latin typeface="Verdana" charset="0"/>
                <a:hlinkClick r:id="rId2"/>
              </a:rPr>
              <a:t>at SourceForge</a:t>
            </a:r>
            <a:r>
              <a:rPr lang="en-US" sz="2800" dirty="0">
                <a:latin typeface="Verdana" charset="0"/>
              </a:rPr>
              <a:t>. Send your </a:t>
            </a:r>
            <a:r>
              <a:rPr lang="en-US" sz="2800" dirty="0" err="1">
                <a:latin typeface="Verdana" charset="0"/>
              </a:rPr>
              <a:t>SourceForge</a:t>
            </a:r>
            <a:r>
              <a:rPr lang="en-US" sz="2800" dirty="0">
                <a:latin typeface="Verdana" charset="0"/>
              </a:rPr>
              <a:t> user name to one of the </a:t>
            </a:r>
            <a:r>
              <a:rPr lang="en-US" sz="2800" dirty="0" smtClean="0">
                <a:latin typeface="Verdana" charset="0"/>
              </a:rPr>
              <a:t>administrators.</a:t>
            </a:r>
          </a:p>
          <a:p>
            <a:r>
              <a:rPr lang="en-US" sz="2800" dirty="0" smtClean="0">
                <a:latin typeface="Verdana" charset="0"/>
              </a:rPr>
              <a:t>Upload </a:t>
            </a:r>
            <a:r>
              <a:rPr lang="en-US" sz="2800" dirty="0">
                <a:latin typeface="Verdana" charset="0"/>
              </a:rPr>
              <a:t>your files to the repository using </a:t>
            </a:r>
            <a:r>
              <a:rPr lang="en-US" sz="2800" dirty="0">
                <a:latin typeface="Verdana" charset="0"/>
                <a:hlinkClick r:id="rId3"/>
              </a:rPr>
              <a:t>svn add</a:t>
            </a:r>
            <a:r>
              <a:rPr lang="en-US" sz="2800" dirty="0">
                <a:latin typeface="Verdana" charset="0"/>
              </a:rPr>
              <a:t> and </a:t>
            </a:r>
            <a:r>
              <a:rPr lang="en-US" sz="2800" dirty="0">
                <a:latin typeface="Verdana" charset="0"/>
                <a:hlinkClick r:id="rId4"/>
              </a:rPr>
              <a:t>svn </a:t>
            </a:r>
            <a:r>
              <a:rPr lang="en-US" sz="2800" dirty="0" smtClean="0">
                <a:latin typeface="Verdana" charset="0"/>
                <a:hlinkClick r:id="rId4"/>
              </a:rPr>
              <a:t>commit</a:t>
            </a:r>
            <a:r>
              <a:rPr lang="en-US" sz="2800" dirty="0" smtClean="0">
                <a:latin typeface="Verdana" charset="0"/>
              </a:rPr>
              <a:t>.</a:t>
            </a:r>
          </a:p>
          <a:p>
            <a:r>
              <a:rPr lang="en-US" sz="2800" dirty="0" smtClean="0">
                <a:latin typeface="Verdana" charset="0"/>
              </a:rPr>
              <a:t>Add </a:t>
            </a:r>
            <a:r>
              <a:rPr lang="en-US" sz="2800" dirty="0">
                <a:latin typeface="Verdana" charset="0"/>
              </a:rPr>
              <a:t>reproducible examples of using your program under </a:t>
            </a:r>
            <a:r>
              <a:rPr lang="en-US" sz="2800" b="1" dirty="0" smtClean="0">
                <a:latin typeface="Verdana" charset="0"/>
              </a:rPr>
              <a:t>$RSFSRC</a:t>
            </a:r>
            <a:r>
              <a:rPr lang="en-US" sz="2800" b="1" dirty="0">
                <a:latin typeface="Verdana" charset="0"/>
              </a:rPr>
              <a:t>/</a:t>
            </a:r>
            <a:r>
              <a:rPr lang="en-US" sz="2800" b="1" dirty="0" smtClean="0">
                <a:latin typeface="Verdana" charset="0"/>
              </a:rPr>
              <a:t>book</a:t>
            </a:r>
            <a:r>
              <a:rPr lang="en-US" sz="2800" dirty="0" smtClean="0">
                <a:latin typeface="Verdana" charset="0"/>
              </a:rPr>
              <a:t>. </a:t>
            </a:r>
          </a:p>
          <a:p>
            <a:pPr marL="609600" indent="-609600"/>
            <a:r>
              <a:rPr lang="en-US" sz="2600" dirty="0" smtClean="0">
                <a:latin typeface="Verdana" charset="0"/>
                <a:hlinkClick r:id="rId5"/>
              </a:rPr>
              <a:t>http://www.ahay.org/wiki/Contributing_new_programs_to_Madagascar</a:t>
            </a:r>
            <a:r>
              <a:rPr lang="en-US" sz="2600" dirty="0" smtClean="0">
                <a:latin typeface="Verdana" charset="0"/>
              </a:rPr>
              <a:t> </a:t>
            </a:r>
            <a:endParaRPr lang="en-US" sz="26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1025</TotalTime>
  <Words>482</Words>
  <Application>Microsoft Macintosh PowerPoint</Application>
  <PresentationFormat>On-screen Show (4:3)</PresentationFormat>
  <Paragraphs>73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Clarity</vt:lpstr>
      <vt:lpstr>ContributING to madagascar</vt:lpstr>
      <vt:lpstr>PowerPoint Presentation</vt:lpstr>
      <vt:lpstr>PowerPoint Presentation</vt:lpstr>
      <vt:lpstr>Free Software Examples</vt:lpstr>
      <vt:lpstr>GPL License</vt:lpstr>
      <vt:lpstr>PowerPoint Presentation</vt:lpstr>
      <vt:lpstr>PowerPoint Presentation</vt:lpstr>
      <vt:lpstr>How to Add Your Own Programs</vt:lpstr>
      <vt:lpstr>How to Contribute Your Programs</vt:lpstr>
      <vt:lpstr>Communication Tools</vt:lpstr>
      <vt:lpstr>2016 Madagascar School?</vt:lpstr>
      <vt:lpstr>2015/16 Working Workshop?</vt:lpstr>
      <vt:lpstr>Conclusions</vt:lpstr>
    </vt:vector>
  </TitlesOfParts>
  <Company>The 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ContributING to madagascar</dc:title>
  <dc:creator>Sergey Fomel</dc:creator>
  <cp:lastModifiedBy>Jeffrey Shragge</cp:lastModifiedBy>
  <cp:revision>18</cp:revision>
  <dcterms:created xsi:type="dcterms:W3CDTF">2013-08-14T00:09:03Z</dcterms:created>
  <dcterms:modified xsi:type="dcterms:W3CDTF">2015-06-28T08:06:04Z</dcterms:modified>
</cp:coreProperties>
</file>